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 Avenir Next Arabic" panose="020B0604020202020204" charset="-78"/>
      <p:regular r:id="rId10"/>
    </p:embeddedFon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Canva Sans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3533A-78B7-E64C-47B3-1ACC950B1025}" v="61" dt="2024-03-19T01:40:35.438"/>
    <p1510:client id="{0B02C710-FA49-ECFA-6929-1A32FB6A05C0}" v="52" dt="2024-03-20T14:59:4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2.svg"/><Relationship Id="rId18" Type="http://schemas.openxmlformats.org/officeDocument/2006/relationships/image" Target="../media/image31.png"/><Relationship Id="rId3" Type="http://schemas.openxmlformats.org/officeDocument/2006/relationships/image" Target="../media/image36.svg"/><Relationship Id="rId21" Type="http://schemas.openxmlformats.org/officeDocument/2006/relationships/image" Target="../media/image34.svg"/><Relationship Id="rId7" Type="http://schemas.openxmlformats.org/officeDocument/2006/relationships/image" Target="../media/image40.svg"/><Relationship Id="rId12" Type="http://schemas.openxmlformats.org/officeDocument/2006/relationships/image" Target="../media/image21.png"/><Relationship Id="rId17" Type="http://schemas.openxmlformats.org/officeDocument/2006/relationships/image" Target="../media/image28.sv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16.svg"/><Relationship Id="rId10" Type="http://schemas.openxmlformats.org/officeDocument/2006/relationships/image" Target="../media/image43.png"/><Relationship Id="rId19" Type="http://schemas.openxmlformats.org/officeDocument/2006/relationships/image" Target="../media/image32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18" Type="http://schemas.openxmlformats.org/officeDocument/2006/relationships/image" Target="../media/image29.png"/><Relationship Id="rId3" Type="http://schemas.openxmlformats.org/officeDocument/2006/relationships/image" Target="../media/image46.svg"/><Relationship Id="rId21" Type="http://schemas.openxmlformats.org/officeDocument/2006/relationships/image" Target="../media/image32.svg"/><Relationship Id="rId7" Type="http://schemas.openxmlformats.org/officeDocument/2006/relationships/image" Target="../media/image50.svg"/><Relationship Id="rId12" Type="http://schemas.openxmlformats.org/officeDocument/2006/relationships/image" Target="../media/image21.png"/><Relationship Id="rId17" Type="http://schemas.openxmlformats.org/officeDocument/2006/relationships/image" Target="../media/image28.svg"/><Relationship Id="rId2" Type="http://schemas.openxmlformats.org/officeDocument/2006/relationships/image" Target="../media/image4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8.svg"/><Relationship Id="rId5" Type="http://schemas.openxmlformats.org/officeDocument/2006/relationships/image" Target="../media/image48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17.png"/><Relationship Id="rId19" Type="http://schemas.openxmlformats.org/officeDocument/2006/relationships/image" Target="../media/image30.svg"/><Relationship Id="rId4" Type="http://schemas.openxmlformats.org/officeDocument/2006/relationships/image" Target="../media/image47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svg"/><Relationship Id="rId3" Type="http://schemas.openxmlformats.org/officeDocument/2006/relationships/image" Target="../media/image36.svg"/><Relationship Id="rId7" Type="http://schemas.openxmlformats.org/officeDocument/2006/relationships/image" Target="../media/image16.svg"/><Relationship Id="rId12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22.sv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artoon of a person holding a telescope&#10;&#10;Description automatically generated">
            <a:extLst>
              <a:ext uri="{FF2B5EF4-FFF2-40B4-BE49-F238E27FC236}">
                <a16:creationId xmlns:a16="http://schemas.microsoft.com/office/drawing/2014/main" id="{1EB85065-1B73-B2F5-19C3-F5449B03E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8A2C6DF-0C80-FC6B-A325-5B7D3B67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00900"/>
            <a:ext cx="43522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46922-8075-BB3F-27CB-48964E4F5E53}"/>
              </a:ext>
            </a:extLst>
          </p:cNvPr>
          <p:cNvSpPr txBox="1"/>
          <p:nvPr/>
        </p:nvSpPr>
        <p:spPr>
          <a:xfrm>
            <a:off x="4257722" y="1092685"/>
            <a:ext cx="14249400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0" i="0" dirty="0">
                <a:solidFill>
                  <a:srgbClr val="ECECEC"/>
                </a:solidFill>
                <a:effectLst/>
                <a:latin typeface="Avenir Next LT Pro"/>
              </a:rPr>
              <a:t>Editable </a:t>
            </a:r>
            <a:r>
              <a:rPr lang="en-US" sz="6000" dirty="0">
                <a:solidFill>
                  <a:srgbClr val="ECECEC"/>
                </a:solidFill>
                <a:latin typeface="Avenir Next LT Pro"/>
              </a:rPr>
              <a:t>Insights</a:t>
            </a:r>
            <a:r>
              <a:rPr lang="en-US" sz="6000" b="0" i="0" dirty="0">
                <a:solidFill>
                  <a:srgbClr val="ECECEC"/>
                </a:solidFill>
                <a:effectLst/>
                <a:latin typeface="Avenir Next LT Pro"/>
              </a:rPr>
              <a:t>: </a:t>
            </a:r>
            <a:br>
              <a:rPr lang="en-US" sz="6000" dirty="0">
                <a:latin typeface="Avenir Next LT Pro"/>
              </a:rPr>
            </a:br>
            <a:r>
              <a:rPr lang="en-US" sz="4000" b="0" i="0" dirty="0">
                <a:solidFill>
                  <a:srgbClr val="ECECEC"/>
                </a:solidFill>
                <a:effectLst/>
                <a:latin typeface="Avenir Next LT Pro"/>
              </a:rPr>
              <a:t>Your Guide to Endowments &amp; Current-Use Funds</a:t>
            </a:r>
            <a:endParaRPr lang="en-US" sz="4000">
              <a:latin typeface="Avenir Next LT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2071-0534-D2D8-E278-D9DE9AB1AC7B}"/>
              </a:ext>
            </a:extLst>
          </p:cNvPr>
          <p:cNvSpPr txBox="1"/>
          <p:nvPr/>
        </p:nvSpPr>
        <p:spPr>
          <a:xfrm>
            <a:off x="5808311" y="3546005"/>
            <a:ext cx="10832532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i="1" dirty="0">
                <a:latin typeface="Avenir Next LT Pro"/>
                <a:cs typeface=" Avenir Next Arabic"/>
              </a:rPr>
              <a:t>INSTRUCTIONS: </a:t>
            </a:r>
            <a:endParaRPr lang="en-US" b="1">
              <a:latin typeface="Avenir Next LT Pro"/>
              <a:cs typeface=" Avenir Next Arabic"/>
            </a:endParaRPr>
          </a:p>
          <a:p>
            <a:endParaRPr lang="en-US" sz="2800" dirty="0">
              <a:latin typeface="Avenir Next LT Pro"/>
              <a:cs typeface=" Avenir Next Arabic"/>
            </a:endParaRPr>
          </a:p>
          <a:p>
            <a:r>
              <a:rPr lang="en-US" sz="2800" dirty="0">
                <a:latin typeface="Avenir Next LT Pro"/>
                <a:cs typeface=" Avenir Next Arabic"/>
              </a:rPr>
              <a:t>Download</a:t>
            </a:r>
            <a:r>
              <a:rPr lang="en-US" sz="2800" b="0" i="0" dirty="0">
                <a:effectLst/>
                <a:latin typeface="Avenir Next LT Pro"/>
                <a:cs typeface=" Avenir Next Arabic"/>
              </a:rPr>
              <a:t> this editable </a:t>
            </a:r>
            <a:r>
              <a:rPr lang="en-US" sz="2800" dirty="0">
                <a:latin typeface="Avenir Next LT Pro"/>
                <a:cs typeface=" Avenir Next Arabic"/>
              </a:rPr>
              <a:t>document and tailor</a:t>
            </a:r>
            <a:r>
              <a:rPr lang="en-US" sz="2800" b="0" i="0" dirty="0">
                <a:effectLst/>
                <a:latin typeface="Avenir Next LT Pro"/>
                <a:cs typeface=" Avenir Next Arabic"/>
              </a:rPr>
              <a:t> it with your brand colors and logo</a:t>
            </a:r>
            <a:r>
              <a:rPr lang="en-US" sz="2800" dirty="0">
                <a:latin typeface="Avenir Next LT Pro"/>
                <a:cs typeface=" Avenir Next Arabic"/>
              </a:rPr>
              <a:t> to share with your team as a training resource. </a:t>
            </a:r>
            <a:endParaRPr lang="en-US" sz="2800" dirty="0">
              <a:latin typeface="Avenir Next LT Pro"/>
              <a:ea typeface="Calibri"/>
              <a:cs typeface=" Avenir Next Arab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58477" y="5714639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3" y="0"/>
                </a:lnTo>
                <a:lnTo>
                  <a:pt x="2126833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9840" y="3520445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3" y="0"/>
                </a:lnTo>
                <a:lnTo>
                  <a:pt x="2126833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026478" y="-2614172"/>
            <a:ext cx="8266749" cy="82667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37594" y="1006402"/>
            <a:ext cx="9195572" cy="263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HOW</a:t>
            </a:r>
          </a:p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ENDOWMENTS </a:t>
            </a:r>
          </a:p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WORK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07518" y="626703"/>
            <a:ext cx="803995" cy="8039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4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603837" y="5685892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061544" y="3680728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108456" y="160308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829878" y="6594731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52853" y="3680728"/>
            <a:ext cx="1180807" cy="1273420"/>
          </a:xfrm>
          <a:custGeom>
            <a:avLst/>
            <a:gdLst/>
            <a:ahLst/>
            <a:cxnLst/>
            <a:rect l="l" t="t" r="r" b="b"/>
            <a:pathLst>
              <a:path w="1180807" h="1273420">
                <a:moveTo>
                  <a:pt x="0" y="0"/>
                </a:moveTo>
                <a:lnTo>
                  <a:pt x="1180807" y="0"/>
                </a:lnTo>
                <a:lnTo>
                  <a:pt x="1180807" y="1273419"/>
                </a:lnTo>
                <a:lnTo>
                  <a:pt x="0" y="12734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769206" y="5891081"/>
            <a:ext cx="1240309" cy="1199717"/>
          </a:xfrm>
          <a:custGeom>
            <a:avLst/>
            <a:gdLst/>
            <a:ahLst/>
            <a:cxnLst/>
            <a:rect l="l" t="t" r="r" b="b"/>
            <a:pathLst>
              <a:path w="1240309" h="1199717">
                <a:moveTo>
                  <a:pt x="0" y="0"/>
                </a:moveTo>
                <a:lnTo>
                  <a:pt x="1240309" y="0"/>
                </a:lnTo>
                <a:lnTo>
                  <a:pt x="1240309" y="1199718"/>
                </a:lnTo>
                <a:lnTo>
                  <a:pt x="0" y="11997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58186" y="160308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3" y="0"/>
                </a:lnTo>
                <a:lnTo>
                  <a:pt x="2126833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55030" y="344579"/>
            <a:ext cx="1133145" cy="1133145"/>
          </a:xfrm>
          <a:custGeom>
            <a:avLst/>
            <a:gdLst/>
            <a:ahLst/>
            <a:cxnLst/>
            <a:rect l="l" t="t" r="r" b="b"/>
            <a:pathLst>
              <a:path w="1133145" h="1133145">
                <a:moveTo>
                  <a:pt x="0" y="0"/>
                </a:moveTo>
                <a:lnTo>
                  <a:pt x="1133145" y="0"/>
                </a:lnTo>
                <a:lnTo>
                  <a:pt x="1133145" y="1133146"/>
                </a:lnTo>
                <a:lnTo>
                  <a:pt x="0" y="11331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425833" y="6623478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847964" y="6833729"/>
            <a:ext cx="1206864" cy="1147618"/>
          </a:xfrm>
          <a:custGeom>
            <a:avLst/>
            <a:gdLst/>
            <a:ahLst/>
            <a:cxnLst/>
            <a:rect l="l" t="t" r="r" b="b"/>
            <a:pathLst>
              <a:path w="1206864" h="1147618">
                <a:moveTo>
                  <a:pt x="0" y="0"/>
                </a:moveTo>
                <a:lnTo>
                  <a:pt x="1206864" y="0"/>
                </a:lnTo>
                <a:lnTo>
                  <a:pt x="1206864" y="1147618"/>
                </a:lnTo>
                <a:lnTo>
                  <a:pt x="0" y="114761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979923" y="5850830"/>
            <a:ext cx="1240650" cy="1280220"/>
          </a:xfrm>
          <a:custGeom>
            <a:avLst/>
            <a:gdLst/>
            <a:ahLst/>
            <a:cxnLst/>
            <a:rect l="l" t="t" r="r" b="b"/>
            <a:pathLst>
              <a:path w="1240650" h="1280220">
                <a:moveTo>
                  <a:pt x="0" y="0"/>
                </a:moveTo>
                <a:lnTo>
                  <a:pt x="1240650" y="0"/>
                </a:lnTo>
                <a:lnTo>
                  <a:pt x="1240650" y="1280220"/>
                </a:lnTo>
                <a:lnTo>
                  <a:pt x="0" y="128022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97504" y="6826208"/>
            <a:ext cx="1096332" cy="1155139"/>
          </a:xfrm>
          <a:custGeom>
            <a:avLst/>
            <a:gdLst/>
            <a:ahLst/>
            <a:cxnLst/>
            <a:rect l="l" t="t" r="r" b="b"/>
            <a:pathLst>
              <a:path w="1096332" h="1155139">
                <a:moveTo>
                  <a:pt x="0" y="0"/>
                </a:moveTo>
                <a:lnTo>
                  <a:pt x="1096332" y="0"/>
                </a:lnTo>
                <a:lnTo>
                  <a:pt x="1096332" y="1155139"/>
                </a:lnTo>
                <a:lnTo>
                  <a:pt x="0" y="115513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48425" y="3857791"/>
            <a:ext cx="1058278" cy="1257134"/>
          </a:xfrm>
          <a:custGeom>
            <a:avLst/>
            <a:gdLst/>
            <a:ahLst/>
            <a:cxnLst/>
            <a:rect l="l" t="t" r="r" b="b"/>
            <a:pathLst>
              <a:path w="1058278" h="1257134">
                <a:moveTo>
                  <a:pt x="0" y="0"/>
                </a:moveTo>
                <a:lnTo>
                  <a:pt x="1058278" y="0"/>
                </a:lnTo>
                <a:lnTo>
                  <a:pt x="1058278" y="1257134"/>
                </a:lnTo>
                <a:lnTo>
                  <a:pt x="0" y="125713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12796253" y="617178"/>
            <a:ext cx="803995" cy="80399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D6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009515" y="2716450"/>
            <a:ext cx="803995" cy="80399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86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577926" y="2648116"/>
            <a:ext cx="803995" cy="80399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2CB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023836" y="4185813"/>
            <a:ext cx="803995" cy="803995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9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554714" y="4185813"/>
            <a:ext cx="803995" cy="803995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CB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748672" y="5164740"/>
            <a:ext cx="803995" cy="80399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1B8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59975" y="5200186"/>
            <a:ext cx="803995" cy="803995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C6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 flipH="1">
            <a:off x="15427942" y="344239"/>
            <a:ext cx="1394037" cy="1272376"/>
          </a:xfrm>
          <a:custGeom>
            <a:avLst/>
            <a:gdLst/>
            <a:ahLst/>
            <a:cxnLst/>
            <a:rect l="l" t="t" r="r" b="b"/>
            <a:pathLst>
              <a:path w="1394037" h="1272376">
                <a:moveTo>
                  <a:pt x="1394037" y="0"/>
                </a:moveTo>
                <a:lnTo>
                  <a:pt x="0" y="0"/>
                </a:lnTo>
                <a:lnTo>
                  <a:pt x="0" y="1272375"/>
                </a:lnTo>
                <a:lnTo>
                  <a:pt x="1394037" y="1272375"/>
                </a:lnTo>
                <a:lnTo>
                  <a:pt x="1394037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816111" y="2086141"/>
            <a:ext cx="245429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Donor signs an agreement stipulating terms (the purpose)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59975" y="8568361"/>
            <a:ext cx="266663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 Avenir Next Arabic"/>
              </a:rPr>
              <a:t>The endowment value grows over time and distributes bigger annual amounts back to be spent on the purpose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955679" y="5566738"/>
            <a:ext cx="233856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organization shares stories of impact with 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donor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90907" y="2086141"/>
            <a:ext cx="2580981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donor feels fulfilled and continues to add new $ to the endowment or fund other priorities.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096696" y="8568361"/>
            <a:ext cx="270939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endowment earns interest, and part of those earnings are given back to the organization for the purpose.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6111" y="5491228"/>
            <a:ext cx="245429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Donor transfers 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gift to organization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497972" y="7568236"/>
            <a:ext cx="233856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organization spends money on the purpose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335787" y="7697622"/>
            <a:ext cx="2107148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Organization invests the principal gift to create an endowment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68984" y="586091"/>
            <a:ext cx="28106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62908" y="2724112"/>
            <a:ext cx="2972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68262" y="4187397"/>
            <a:ext cx="315144" cy="71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984763" y="5172403"/>
            <a:ext cx="3318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801536" y="5207849"/>
            <a:ext cx="32087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5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783773" y="4187397"/>
            <a:ext cx="34587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844862" y="2655778"/>
            <a:ext cx="27012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7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034949" y="624840"/>
            <a:ext cx="32660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99630" y="5336123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77442" y="-6429424"/>
            <a:ext cx="11437733" cy="1143773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05926" y="2400929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098915" y="5327621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010672" y="2487769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08598" y="6305025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546214" y="560231"/>
            <a:ext cx="9195572" cy="259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HOW</a:t>
            </a:r>
          </a:p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CURRENT-USE </a:t>
            </a:r>
          </a:p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FUNDS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8355" y="4930831"/>
            <a:ext cx="2615167" cy="121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Donor signs an agreement stipulating terms </a:t>
            </a:r>
          </a:p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(the purpose)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5615" y="7830320"/>
            <a:ext cx="2615167" cy="60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Donor transfers </a:t>
            </a:r>
          </a:p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gift to organization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43201" y="8801579"/>
            <a:ext cx="2733920" cy="91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The organization spends funding on the purpose agreed 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5195" y="7820795"/>
            <a:ext cx="2841435" cy="86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917">
                <a:solidFill>
                  <a:srgbClr val="000000"/>
                </a:solidFill>
                <a:latin typeface=" Avenir Next Arabic"/>
              </a:rPr>
              <a:t>The organization shares stories of impact with the donor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010672" y="5028000"/>
            <a:ext cx="2491855" cy="152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The donor feels fulfilled and continues to give to the same fund or other priorities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784747" y="1751909"/>
            <a:ext cx="803995" cy="80399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4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46213" y="1759571"/>
            <a:ext cx="28106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1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644233" y="3713967"/>
            <a:ext cx="803995" cy="8039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AD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7626" y="3721630"/>
            <a:ext cx="2972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2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891052" y="3749556"/>
            <a:ext cx="803995" cy="80399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C2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127144" y="3720587"/>
            <a:ext cx="3318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4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667410" y="1729070"/>
            <a:ext cx="803995" cy="80399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D6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908970" y="1736732"/>
            <a:ext cx="32087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5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694311" y="4606311"/>
            <a:ext cx="803995" cy="80399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8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938736" y="4611480"/>
            <a:ext cx="31514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02510" y="2614921"/>
            <a:ext cx="1402004" cy="1402004"/>
          </a:xfrm>
          <a:custGeom>
            <a:avLst/>
            <a:gdLst/>
            <a:ahLst/>
            <a:cxnLst/>
            <a:rect l="l" t="t" r="r" b="b"/>
            <a:pathLst>
              <a:path w="1402004" h="1402004">
                <a:moveTo>
                  <a:pt x="0" y="0"/>
                </a:moveTo>
                <a:lnTo>
                  <a:pt x="1402004" y="0"/>
                </a:lnTo>
                <a:lnTo>
                  <a:pt x="1402004" y="1402004"/>
                </a:lnTo>
                <a:lnTo>
                  <a:pt x="0" y="1402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657366" y="5479980"/>
            <a:ext cx="1402072" cy="1512039"/>
          </a:xfrm>
          <a:custGeom>
            <a:avLst/>
            <a:gdLst/>
            <a:ahLst/>
            <a:cxnLst/>
            <a:rect l="l" t="t" r="r" b="b"/>
            <a:pathLst>
              <a:path w="1402072" h="1512039">
                <a:moveTo>
                  <a:pt x="0" y="0"/>
                </a:moveTo>
                <a:lnTo>
                  <a:pt x="1402072" y="0"/>
                </a:lnTo>
                <a:lnTo>
                  <a:pt x="1402072" y="1512038"/>
                </a:lnTo>
                <a:lnTo>
                  <a:pt x="0" y="1512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8122858" y="6443298"/>
            <a:ext cx="1574607" cy="1624829"/>
          </a:xfrm>
          <a:custGeom>
            <a:avLst/>
            <a:gdLst/>
            <a:ahLst/>
            <a:cxnLst/>
            <a:rect l="l" t="t" r="r" b="b"/>
            <a:pathLst>
              <a:path w="1574607" h="1624829">
                <a:moveTo>
                  <a:pt x="0" y="0"/>
                </a:moveTo>
                <a:lnTo>
                  <a:pt x="1574607" y="0"/>
                </a:lnTo>
                <a:lnTo>
                  <a:pt x="1574607" y="1624828"/>
                </a:lnTo>
                <a:lnTo>
                  <a:pt x="0" y="16248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2245425" y="5479980"/>
            <a:ext cx="1304935" cy="1550139"/>
          </a:xfrm>
          <a:custGeom>
            <a:avLst/>
            <a:gdLst/>
            <a:ahLst/>
            <a:cxnLst/>
            <a:rect l="l" t="t" r="r" b="b"/>
            <a:pathLst>
              <a:path w="1304935" h="1550139">
                <a:moveTo>
                  <a:pt x="0" y="0"/>
                </a:moveTo>
                <a:lnTo>
                  <a:pt x="1304934" y="0"/>
                </a:lnTo>
                <a:lnTo>
                  <a:pt x="1304934" y="1550138"/>
                </a:lnTo>
                <a:lnTo>
                  <a:pt x="0" y="1550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15349859" y="2699741"/>
            <a:ext cx="1683562" cy="1536633"/>
          </a:xfrm>
          <a:custGeom>
            <a:avLst/>
            <a:gdLst/>
            <a:ahLst/>
            <a:cxnLst/>
            <a:rect l="l" t="t" r="r" b="b"/>
            <a:pathLst>
              <a:path w="1683562" h="1536633">
                <a:moveTo>
                  <a:pt x="1683562" y="0"/>
                </a:moveTo>
                <a:lnTo>
                  <a:pt x="0" y="0"/>
                </a:lnTo>
                <a:lnTo>
                  <a:pt x="0" y="1536632"/>
                </a:lnTo>
                <a:lnTo>
                  <a:pt x="1683562" y="1536632"/>
                </a:lnTo>
                <a:lnTo>
                  <a:pt x="168356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0000">
            <a:off x="3281708" y="5637870"/>
            <a:ext cx="2212132" cy="1904366"/>
          </a:xfrm>
          <a:prstGeom prst="cloud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9840" y="3520445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3" y="0"/>
                </a:lnTo>
                <a:lnTo>
                  <a:pt x="2126833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026478" y="-2614172"/>
            <a:ext cx="8266749" cy="826674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801486" y="-1548536"/>
            <a:ext cx="6716734" cy="64261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5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637594" y="1006402"/>
            <a:ext cx="9195572" cy="263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HOW</a:t>
            </a:r>
          </a:p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ENDOWMENTS </a:t>
            </a:r>
          </a:p>
          <a:p>
            <a:pPr algn="ctr">
              <a:lnSpc>
                <a:spcPts val="6836"/>
              </a:lnSpc>
            </a:pPr>
            <a:r>
              <a:rPr lang="en-US" sz="6573">
                <a:solidFill>
                  <a:srgbClr val="000000"/>
                </a:solidFill>
                <a:latin typeface=" Avenir Next Arabic"/>
              </a:rPr>
              <a:t>WORK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603837" y="5685892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061544" y="3680728"/>
            <a:ext cx="2126834" cy="1802008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4" y="0"/>
                </a:lnTo>
                <a:lnTo>
                  <a:pt x="2126834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108456" y="160308"/>
            <a:ext cx="2126834" cy="1802008"/>
          </a:xfrm>
          <a:prstGeom prst="flowChartConnector">
            <a:avLst/>
          </a:prstGeom>
          <a:solidFill>
            <a:srgbClr val="C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829878" y="6594731"/>
            <a:ext cx="2126834" cy="1802008"/>
          </a:xfrm>
          <a:prstGeom prst="hexagon">
            <a:avLst/>
          </a:prstGeom>
          <a:solidFill>
            <a:srgbClr val="EBED5A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52853" y="3680728"/>
            <a:ext cx="1180807" cy="1273420"/>
          </a:xfrm>
          <a:custGeom>
            <a:avLst/>
            <a:gdLst/>
            <a:ahLst/>
            <a:cxnLst/>
            <a:rect l="l" t="t" r="r" b="b"/>
            <a:pathLst>
              <a:path w="1180807" h="1273420">
                <a:moveTo>
                  <a:pt x="0" y="0"/>
                </a:moveTo>
                <a:lnTo>
                  <a:pt x="1180807" y="0"/>
                </a:lnTo>
                <a:lnTo>
                  <a:pt x="1180807" y="1273419"/>
                </a:lnTo>
                <a:lnTo>
                  <a:pt x="0" y="1273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769206" y="5891081"/>
            <a:ext cx="1240309" cy="1199717"/>
          </a:xfrm>
          <a:custGeom>
            <a:avLst/>
            <a:gdLst/>
            <a:ahLst/>
            <a:cxnLst/>
            <a:rect l="l" t="t" r="r" b="b"/>
            <a:pathLst>
              <a:path w="1240309" h="1199717">
                <a:moveTo>
                  <a:pt x="0" y="0"/>
                </a:moveTo>
                <a:lnTo>
                  <a:pt x="1240309" y="0"/>
                </a:lnTo>
                <a:lnTo>
                  <a:pt x="1240309" y="1199718"/>
                </a:lnTo>
                <a:lnTo>
                  <a:pt x="0" y="1199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98476" y="126189"/>
            <a:ext cx="1998888" cy="1716710"/>
          </a:xfrm>
          <a:custGeom>
            <a:avLst/>
            <a:gdLst/>
            <a:ahLst/>
            <a:cxnLst/>
            <a:rect l="l" t="t" r="r" b="b"/>
            <a:pathLst>
              <a:path w="2126834" h="1802008">
                <a:moveTo>
                  <a:pt x="0" y="0"/>
                </a:moveTo>
                <a:lnTo>
                  <a:pt x="2126833" y="0"/>
                </a:lnTo>
                <a:lnTo>
                  <a:pt x="2126833" y="1802008"/>
                </a:lnTo>
                <a:lnTo>
                  <a:pt x="0" y="180200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55030" y="438407"/>
            <a:ext cx="1133145" cy="1133145"/>
          </a:xfrm>
          <a:custGeom>
            <a:avLst/>
            <a:gdLst/>
            <a:ahLst/>
            <a:cxnLst/>
            <a:rect l="l" t="t" r="r" b="b"/>
            <a:pathLst>
              <a:path w="1133145" h="1133145">
                <a:moveTo>
                  <a:pt x="0" y="0"/>
                </a:moveTo>
                <a:lnTo>
                  <a:pt x="1133145" y="0"/>
                </a:lnTo>
                <a:lnTo>
                  <a:pt x="1133145" y="1133146"/>
                </a:lnTo>
                <a:lnTo>
                  <a:pt x="0" y="1133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374653" y="6529650"/>
            <a:ext cx="2143894" cy="1750829"/>
          </a:xfrm>
          <a:prstGeom prst="doubleWave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847964" y="6833729"/>
            <a:ext cx="1206864" cy="1147618"/>
          </a:xfrm>
          <a:custGeom>
            <a:avLst/>
            <a:gdLst/>
            <a:ahLst/>
            <a:cxnLst/>
            <a:rect l="l" t="t" r="r" b="b"/>
            <a:pathLst>
              <a:path w="1206864" h="1147618">
                <a:moveTo>
                  <a:pt x="0" y="0"/>
                </a:moveTo>
                <a:lnTo>
                  <a:pt x="1206864" y="0"/>
                </a:lnTo>
                <a:lnTo>
                  <a:pt x="1206864" y="1147618"/>
                </a:lnTo>
                <a:lnTo>
                  <a:pt x="0" y="11476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979923" y="5850830"/>
            <a:ext cx="1240650" cy="1280220"/>
          </a:xfrm>
          <a:custGeom>
            <a:avLst/>
            <a:gdLst/>
            <a:ahLst/>
            <a:cxnLst/>
            <a:rect l="l" t="t" r="r" b="b"/>
            <a:pathLst>
              <a:path w="1240650" h="1280220">
                <a:moveTo>
                  <a:pt x="0" y="0"/>
                </a:moveTo>
                <a:lnTo>
                  <a:pt x="1240650" y="0"/>
                </a:lnTo>
                <a:lnTo>
                  <a:pt x="1240650" y="1280220"/>
                </a:lnTo>
                <a:lnTo>
                  <a:pt x="0" y="12802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97504" y="6826208"/>
            <a:ext cx="1096332" cy="1155139"/>
          </a:xfrm>
          <a:custGeom>
            <a:avLst/>
            <a:gdLst/>
            <a:ahLst/>
            <a:cxnLst/>
            <a:rect l="l" t="t" r="r" b="b"/>
            <a:pathLst>
              <a:path w="1096332" h="1155139">
                <a:moveTo>
                  <a:pt x="0" y="0"/>
                </a:moveTo>
                <a:lnTo>
                  <a:pt x="1096332" y="0"/>
                </a:lnTo>
                <a:lnTo>
                  <a:pt x="1096332" y="1155139"/>
                </a:lnTo>
                <a:lnTo>
                  <a:pt x="0" y="11551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48425" y="3857791"/>
            <a:ext cx="1058278" cy="1257134"/>
          </a:xfrm>
          <a:custGeom>
            <a:avLst/>
            <a:gdLst/>
            <a:ahLst/>
            <a:cxnLst/>
            <a:rect l="l" t="t" r="r" b="b"/>
            <a:pathLst>
              <a:path w="1058278" h="1257134">
                <a:moveTo>
                  <a:pt x="0" y="0"/>
                </a:moveTo>
                <a:lnTo>
                  <a:pt x="1058278" y="0"/>
                </a:lnTo>
                <a:lnTo>
                  <a:pt x="1058278" y="1257134"/>
                </a:lnTo>
                <a:lnTo>
                  <a:pt x="0" y="12571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 flipH="1">
            <a:off x="15427942" y="344239"/>
            <a:ext cx="1394037" cy="1272376"/>
          </a:xfrm>
          <a:custGeom>
            <a:avLst/>
            <a:gdLst/>
            <a:ahLst/>
            <a:cxnLst/>
            <a:rect l="l" t="t" r="r" b="b"/>
            <a:pathLst>
              <a:path w="1394037" h="1272376">
                <a:moveTo>
                  <a:pt x="1394037" y="0"/>
                </a:moveTo>
                <a:lnTo>
                  <a:pt x="0" y="0"/>
                </a:lnTo>
                <a:lnTo>
                  <a:pt x="0" y="1272375"/>
                </a:lnTo>
                <a:lnTo>
                  <a:pt x="1394037" y="1272375"/>
                </a:lnTo>
                <a:lnTo>
                  <a:pt x="1394037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816111" y="2086141"/>
            <a:ext cx="245429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Donor signs an agreement stipulating terms (the purpose)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59975" y="8568361"/>
            <a:ext cx="266663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 Avenir Next Arabic"/>
              </a:rPr>
              <a:t>The endowment value grows over time and distributes bigger annual amounts back to be spent on the purpose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955679" y="5566738"/>
            <a:ext cx="233856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organization shares stories of impact with 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donor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90907" y="2086141"/>
            <a:ext cx="2580981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donor feels fulfilled and continues to add new $ to the endowment or fund other priorities.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096696" y="8568361"/>
            <a:ext cx="270939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endowment earns interest, and part of those earnings are given back to the organization for the purpose.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6111" y="5491228"/>
            <a:ext cx="245429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Donor transfers 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gift to organization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497972" y="7568236"/>
            <a:ext cx="233856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The organization spends money on the purpose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335787" y="7697622"/>
            <a:ext cx="2107148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 Avenir Next Arabic"/>
              </a:rPr>
              <a:t>Organization invests the principal gift to create an endowment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D1D94D-6813-7D89-56A8-236BA382D152}"/>
              </a:ext>
            </a:extLst>
          </p:cNvPr>
          <p:cNvGrpSpPr/>
          <p:nvPr/>
        </p:nvGrpSpPr>
        <p:grpSpPr>
          <a:xfrm>
            <a:off x="4572000" y="599881"/>
            <a:ext cx="847717" cy="853972"/>
            <a:chOff x="4572000" y="599881"/>
            <a:chExt cx="847717" cy="853972"/>
          </a:xfrm>
          <a:solidFill>
            <a:srgbClr val="FFC000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265121F-E28D-A030-4801-626BD9D72577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4853150" y="668304"/>
              <a:ext cx="281062" cy="71247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1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6268262" y="4187397"/>
            <a:ext cx="315144" cy="71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034949" y="624840"/>
            <a:ext cx="32660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8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8CC185-F93D-3F06-569D-BC597228FB3A}"/>
              </a:ext>
            </a:extLst>
          </p:cNvPr>
          <p:cNvGrpSpPr/>
          <p:nvPr/>
        </p:nvGrpSpPr>
        <p:grpSpPr>
          <a:xfrm>
            <a:off x="4710212" y="2598923"/>
            <a:ext cx="847717" cy="1531580"/>
            <a:chOff x="4572000" y="599881"/>
            <a:chExt cx="847717" cy="153158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5CE5CA-6471-B183-84A8-8B12317D23B0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54">
              <a:extLst>
                <a:ext uri="{FF2B5EF4-FFF2-40B4-BE49-F238E27FC236}">
                  <a16:creationId xmlns:a16="http://schemas.microsoft.com/office/drawing/2014/main" id="{812D0E75-B9A7-6B27-2DB4-AFA22583DBBB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1463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21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22D18BC-D178-E14E-018A-2AC55BE42E81}"/>
              </a:ext>
            </a:extLst>
          </p:cNvPr>
          <p:cNvGrpSpPr/>
          <p:nvPr/>
        </p:nvGrpSpPr>
        <p:grpSpPr>
          <a:xfrm>
            <a:off x="5877096" y="4181119"/>
            <a:ext cx="847717" cy="853972"/>
            <a:chOff x="4572000" y="599881"/>
            <a:chExt cx="847717" cy="85397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9444936-0F0F-4A74-02DC-A24F64D94AB8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54">
              <a:extLst>
                <a:ext uri="{FF2B5EF4-FFF2-40B4-BE49-F238E27FC236}">
                  <a16:creationId xmlns:a16="http://schemas.microsoft.com/office/drawing/2014/main" id="{298D0CB4-E273-7610-50EB-C70194AF081E}"/>
                </a:ext>
              </a:extLst>
            </p:cNvPr>
            <p:cNvSpPr txBox="1"/>
            <p:nvPr/>
          </p:nvSpPr>
          <p:spPr>
            <a:xfrm>
              <a:off x="4856723" y="668304"/>
              <a:ext cx="281062" cy="70654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FFFFFF"/>
                  </a:solidFill>
                  <a:latin typeface="Canva Sans Bold"/>
                </a:rPr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0BA679-2129-F07E-37BB-AC514C542656}"/>
              </a:ext>
            </a:extLst>
          </p:cNvPr>
          <p:cNvGrpSpPr/>
          <p:nvPr/>
        </p:nvGrpSpPr>
        <p:grpSpPr>
          <a:xfrm>
            <a:off x="7590790" y="5111878"/>
            <a:ext cx="847717" cy="853972"/>
            <a:chOff x="4572000" y="599881"/>
            <a:chExt cx="847717" cy="853972"/>
          </a:xfrm>
          <a:solidFill>
            <a:schemeClr val="tx1"/>
          </a:solidFill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B8D6DB8-5BFF-D96E-3C55-309DB3CE0AE7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54">
              <a:extLst>
                <a:ext uri="{FF2B5EF4-FFF2-40B4-BE49-F238E27FC236}">
                  <a16:creationId xmlns:a16="http://schemas.microsoft.com/office/drawing/2014/main" id="{0C8642D6-BD0C-D760-9A2A-9DD43DFD49C6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706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FFFFFF"/>
                  </a:solidFill>
                  <a:latin typeface="Canva Sans Bold"/>
                </a:rPr>
                <a:t>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2489C9-B5E3-D7FC-FBE0-35199BC59A4D}"/>
              </a:ext>
            </a:extLst>
          </p:cNvPr>
          <p:cNvGrpSpPr/>
          <p:nvPr/>
        </p:nvGrpSpPr>
        <p:grpSpPr>
          <a:xfrm>
            <a:off x="9716667" y="5114074"/>
            <a:ext cx="847717" cy="853972"/>
            <a:chOff x="4572000" y="599881"/>
            <a:chExt cx="847717" cy="85397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91C5D01-DCDE-3D1F-CACA-2E8E8E172A27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solidFill>
              <a:srgbClr val="EBED5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4">
              <a:extLst>
                <a:ext uri="{FF2B5EF4-FFF2-40B4-BE49-F238E27FC236}">
                  <a16:creationId xmlns:a16="http://schemas.microsoft.com/office/drawing/2014/main" id="{523AB569-D3CB-BE27-F887-B24CD5BB0EAA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706540"/>
            </a:xfrm>
            <a:prstGeom prst="rect">
              <a:avLst/>
            </a:prstGeom>
            <a:solidFill>
              <a:srgbClr val="EBED5A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C6F7E1C-A1E4-9B93-62B7-780CADB2C13F}"/>
              </a:ext>
            </a:extLst>
          </p:cNvPr>
          <p:cNvGrpSpPr/>
          <p:nvPr/>
        </p:nvGrpSpPr>
        <p:grpSpPr>
          <a:xfrm>
            <a:off x="11563189" y="4121039"/>
            <a:ext cx="847717" cy="853972"/>
            <a:chOff x="4572000" y="599881"/>
            <a:chExt cx="847717" cy="853972"/>
          </a:xfrm>
          <a:solidFill>
            <a:srgbClr val="92D050"/>
          </a:solidFill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3308B4-D4E8-E390-AD90-920F4C82289F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54">
              <a:extLst>
                <a:ext uri="{FF2B5EF4-FFF2-40B4-BE49-F238E27FC236}">
                  <a16:creationId xmlns:a16="http://schemas.microsoft.com/office/drawing/2014/main" id="{C9D7D4AD-F94E-A23D-A5B2-BF96F1800E01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706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6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8494DC2-40A4-1C33-F7EE-54B486FEE052}"/>
              </a:ext>
            </a:extLst>
          </p:cNvPr>
          <p:cNvGrpSpPr/>
          <p:nvPr/>
        </p:nvGrpSpPr>
        <p:grpSpPr>
          <a:xfrm>
            <a:off x="12646927" y="2406889"/>
            <a:ext cx="847717" cy="853972"/>
            <a:chOff x="4572000" y="599881"/>
            <a:chExt cx="847717" cy="853972"/>
          </a:xfrm>
          <a:solidFill>
            <a:srgbClr val="7030A0"/>
          </a:solidFill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32FAF47-F18A-DFB7-785B-7D0D6627D7C0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54">
              <a:extLst>
                <a:ext uri="{FF2B5EF4-FFF2-40B4-BE49-F238E27FC236}">
                  <a16:creationId xmlns:a16="http://schemas.microsoft.com/office/drawing/2014/main" id="{B88299EF-B5EE-1B25-C924-AB42EE939C6A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706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7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5A34E04-17B6-53C1-EAC8-6947468B5191}"/>
              </a:ext>
            </a:extLst>
          </p:cNvPr>
          <p:cNvGrpSpPr/>
          <p:nvPr/>
        </p:nvGrpSpPr>
        <p:grpSpPr>
          <a:xfrm>
            <a:off x="12811264" y="595088"/>
            <a:ext cx="847717" cy="853972"/>
            <a:chOff x="4572000" y="599881"/>
            <a:chExt cx="847717" cy="853972"/>
          </a:xfrm>
          <a:solidFill>
            <a:srgbClr val="C00000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A58226-B408-B109-D009-37483D6A29EA}"/>
                </a:ext>
              </a:extLst>
            </p:cNvPr>
            <p:cNvSpPr/>
            <p:nvPr/>
          </p:nvSpPr>
          <p:spPr>
            <a:xfrm>
              <a:off x="4572000" y="599881"/>
              <a:ext cx="847717" cy="8539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54">
              <a:extLst>
                <a:ext uri="{FF2B5EF4-FFF2-40B4-BE49-F238E27FC236}">
                  <a16:creationId xmlns:a16="http://schemas.microsoft.com/office/drawing/2014/main" id="{0D90F532-D18A-4A9D-6397-4EF2C5A07C95}"/>
                </a:ext>
              </a:extLst>
            </p:cNvPr>
            <p:cNvSpPr txBox="1"/>
            <p:nvPr/>
          </p:nvSpPr>
          <p:spPr>
            <a:xfrm>
              <a:off x="4853150" y="668304"/>
              <a:ext cx="281062" cy="706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Canva Sans Bold"/>
                </a:rPr>
                <a:t>8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CD7905-0CF6-3D44-D7F8-CE48B650D487}"/>
              </a:ext>
            </a:extLst>
          </p:cNvPr>
          <p:cNvSpPr txBox="1"/>
          <p:nvPr/>
        </p:nvSpPr>
        <p:spPr>
          <a:xfrm>
            <a:off x="14731052" y="8427494"/>
            <a:ext cx="35910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Edit shape/form style</a:t>
            </a: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Change colors to match your brand</a:t>
            </a:r>
            <a:br>
              <a:rPr lang="en-US" dirty="0">
                <a:solidFill>
                  <a:srgbClr val="FF0000"/>
                </a:solidFill>
                <a:ea typeface="Calibri"/>
                <a:cs typeface="Calibri"/>
              </a:rPr>
            </a:br>
            <a:br>
              <a:rPr lang="en-US" dirty="0">
                <a:solidFill>
                  <a:srgbClr val="FF0000"/>
                </a:solidFill>
                <a:ea typeface="Calibri"/>
                <a:cs typeface="Calibri"/>
              </a:rPr>
            </a:b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Add your logo and share</a:t>
            </a:r>
          </a:p>
        </p:txBody>
      </p:sp>
    </p:spTree>
    <p:extLst>
      <p:ext uri="{BB962C8B-B14F-4D97-AF65-F5344CB8AC3E}">
        <p14:creationId xmlns:p14="http://schemas.microsoft.com/office/powerpoint/2010/main" val="410540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13">
            <a:extLst>
              <a:ext uri="{FF2B5EF4-FFF2-40B4-BE49-F238E27FC236}">
                <a16:creationId xmlns:a16="http://schemas.microsoft.com/office/drawing/2014/main" id="{BE9D2A6C-AEA2-C58A-2307-382F6552FE14}"/>
              </a:ext>
            </a:extLst>
          </p:cNvPr>
          <p:cNvSpPr/>
          <p:nvPr/>
        </p:nvSpPr>
        <p:spPr>
          <a:xfrm>
            <a:off x="15014629" y="2386599"/>
            <a:ext cx="2246251" cy="2211440"/>
          </a:xfrm>
          <a:prstGeom prst="flowChartConnector">
            <a:avLst/>
          </a:prstGeom>
          <a:solidFill>
            <a:srgbClr val="C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25F2ECB6-EEC7-2A65-4B2D-F2F69028258B}"/>
              </a:ext>
            </a:extLst>
          </p:cNvPr>
          <p:cNvSpPr/>
          <p:nvPr/>
        </p:nvSpPr>
        <p:spPr>
          <a:xfrm>
            <a:off x="7757124" y="6253537"/>
            <a:ext cx="2519207" cy="1998194"/>
          </a:xfrm>
          <a:prstGeom prst="hexagon">
            <a:avLst/>
          </a:prstGeom>
          <a:solidFill>
            <a:srgbClr val="EBED5A"/>
          </a:solidFill>
        </p:spPr>
        <p:txBody>
          <a:bodyPr/>
          <a:lstStyle/>
          <a:p>
            <a:endParaRPr lang="en-US"/>
          </a:p>
        </p:txBody>
      </p:sp>
      <p:sp>
        <p:nvSpPr>
          <p:cNvPr id="50" name="Freeform 19">
            <a:extLst>
              <a:ext uri="{FF2B5EF4-FFF2-40B4-BE49-F238E27FC236}">
                <a16:creationId xmlns:a16="http://schemas.microsoft.com/office/drawing/2014/main" id="{944B35E7-5571-0F3D-1D34-5C0C74C21A05}"/>
              </a:ext>
            </a:extLst>
          </p:cNvPr>
          <p:cNvSpPr/>
          <p:nvPr/>
        </p:nvSpPr>
        <p:spPr>
          <a:xfrm>
            <a:off x="4046003" y="5250173"/>
            <a:ext cx="2502148" cy="2006722"/>
          </a:xfrm>
          <a:prstGeom prst="doubleWave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25EBCF48-955B-2AC1-7168-AF473720D3F5}"/>
              </a:ext>
            </a:extLst>
          </p:cNvPr>
          <p:cNvSpPr/>
          <p:nvPr/>
        </p:nvSpPr>
        <p:spPr>
          <a:xfrm rot="180000">
            <a:off x="632600" y="2353218"/>
            <a:ext cx="2851870" cy="2279679"/>
          </a:xfrm>
          <a:prstGeom prst="cloud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699630" y="5336123"/>
            <a:ext cx="2518973" cy="2134257"/>
          </a:xfrm>
          <a:custGeom>
            <a:avLst/>
            <a:gdLst/>
            <a:ahLst/>
            <a:cxnLst/>
            <a:rect l="l" t="t" r="r" b="b"/>
            <a:pathLst>
              <a:path w="2518973" h="2134257">
                <a:moveTo>
                  <a:pt x="0" y="0"/>
                </a:moveTo>
                <a:lnTo>
                  <a:pt x="2518973" y="0"/>
                </a:lnTo>
                <a:lnTo>
                  <a:pt x="2518973" y="2134257"/>
                </a:lnTo>
                <a:lnTo>
                  <a:pt x="0" y="2134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77442" y="-6429424"/>
            <a:ext cx="11437733" cy="1143773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46214" y="560231"/>
            <a:ext cx="9195572" cy="259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HOW</a:t>
            </a:r>
          </a:p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CURRENT-USE </a:t>
            </a:r>
          </a:p>
          <a:p>
            <a:pPr algn="ctr">
              <a:lnSpc>
                <a:spcPts val="6760"/>
              </a:lnSpc>
            </a:pPr>
            <a:r>
              <a:rPr lang="en-US" sz="6500">
                <a:solidFill>
                  <a:srgbClr val="000000"/>
                </a:solidFill>
                <a:latin typeface=" Avenir Next Arabic"/>
              </a:rPr>
              <a:t>FUNDS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8355" y="4930831"/>
            <a:ext cx="2615167" cy="121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Donor signs an agreement stipulating terms </a:t>
            </a:r>
          </a:p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(the purpose)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5615" y="7830320"/>
            <a:ext cx="2615167" cy="60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Donor transfers </a:t>
            </a:r>
          </a:p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gift to organization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43201" y="8801579"/>
            <a:ext cx="2733920" cy="91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The organization spends funding on the purpose agreed 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5195" y="7820795"/>
            <a:ext cx="2841435" cy="86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917">
                <a:solidFill>
                  <a:srgbClr val="000000"/>
                </a:solidFill>
                <a:latin typeface=" Avenir Next Arabic"/>
              </a:rPr>
              <a:t>The organization shares stories of impact with the donor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010672" y="5028000"/>
            <a:ext cx="2491855" cy="152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9"/>
              </a:lnSpc>
            </a:pPr>
            <a:r>
              <a:rPr lang="en-US" sz="2024">
                <a:solidFill>
                  <a:srgbClr val="000000"/>
                </a:solidFill>
                <a:latin typeface=" Avenir Next Arabic"/>
              </a:rPr>
              <a:t>The donor feels fulfilled and continues to give to the same fund or other priorities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784747" y="1751909"/>
            <a:ext cx="803995" cy="80399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solidFill>
              <a:srgbClr val="ED7D31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46213" y="1759571"/>
            <a:ext cx="28106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1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644233" y="3713967"/>
            <a:ext cx="803995" cy="8039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7626" y="3721630"/>
            <a:ext cx="2972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2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891052" y="3749556"/>
            <a:ext cx="803995" cy="80399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C2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127144" y="3720587"/>
            <a:ext cx="3318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4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667410" y="1729070"/>
            <a:ext cx="803995" cy="80399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solidFill>
              <a:srgbClr val="C00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908970" y="1736732"/>
            <a:ext cx="32087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5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694311" y="4606311"/>
            <a:ext cx="803995" cy="80399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D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solidFill>
              <a:srgbClr val="EBED5A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938736" y="4611480"/>
            <a:ext cx="31514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02510" y="2751398"/>
            <a:ext cx="1402004" cy="1402004"/>
          </a:xfrm>
          <a:custGeom>
            <a:avLst/>
            <a:gdLst/>
            <a:ahLst/>
            <a:cxnLst/>
            <a:rect l="l" t="t" r="r" b="b"/>
            <a:pathLst>
              <a:path w="1402004" h="1402004">
                <a:moveTo>
                  <a:pt x="0" y="0"/>
                </a:moveTo>
                <a:lnTo>
                  <a:pt x="1402004" y="0"/>
                </a:lnTo>
                <a:lnTo>
                  <a:pt x="1402004" y="1402004"/>
                </a:lnTo>
                <a:lnTo>
                  <a:pt x="0" y="1402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793843" y="5539688"/>
            <a:ext cx="1257066" cy="1443800"/>
          </a:xfrm>
          <a:custGeom>
            <a:avLst/>
            <a:gdLst/>
            <a:ahLst/>
            <a:cxnLst/>
            <a:rect l="l" t="t" r="r" b="b"/>
            <a:pathLst>
              <a:path w="1402072" h="1512039">
                <a:moveTo>
                  <a:pt x="0" y="0"/>
                </a:moveTo>
                <a:lnTo>
                  <a:pt x="1402072" y="0"/>
                </a:lnTo>
                <a:lnTo>
                  <a:pt x="1402072" y="1512038"/>
                </a:lnTo>
                <a:lnTo>
                  <a:pt x="0" y="1512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8122858" y="6443298"/>
            <a:ext cx="1574607" cy="1624829"/>
          </a:xfrm>
          <a:custGeom>
            <a:avLst/>
            <a:gdLst/>
            <a:ahLst/>
            <a:cxnLst/>
            <a:rect l="l" t="t" r="r" b="b"/>
            <a:pathLst>
              <a:path w="1574607" h="1624829">
                <a:moveTo>
                  <a:pt x="0" y="0"/>
                </a:moveTo>
                <a:lnTo>
                  <a:pt x="1574607" y="0"/>
                </a:lnTo>
                <a:lnTo>
                  <a:pt x="1574607" y="1624828"/>
                </a:lnTo>
                <a:lnTo>
                  <a:pt x="0" y="1624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2245425" y="5479980"/>
            <a:ext cx="1304935" cy="1550139"/>
          </a:xfrm>
          <a:custGeom>
            <a:avLst/>
            <a:gdLst/>
            <a:ahLst/>
            <a:cxnLst/>
            <a:rect l="l" t="t" r="r" b="b"/>
            <a:pathLst>
              <a:path w="1304935" h="1550139">
                <a:moveTo>
                  <a:pt x="0" y="0"/>
                </a:moveTo>
                <a:lnTo>
                  <a:pt x="1304934" y="0"/>
                </a:lnTo>
                <a:lnTo>
                  <a:pt x="1304934" y="1550138"/>
                </a:lnTo>
                <a:lnTo>
                  <a:pt x="0" y="1550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15332799" y="2597383"/>
            <a:ext cx="1683562" cy="1536633"/>
          </a:xfrm>
          <a:custGeom>
            <a:avLst/>
            <a:gdLst/>
            <a:ahLst/>
            <a:cxnLst/>
            <a:rect l="l" t="t" r="r" b="b"/>
            <a:pathLst>
              <a:path w="1683562" h="1536633">
                <a:moveTo>
                  <a:pt x="1683562" y="0"/>
                </a:moveTo>
                <a:lnTo>
                  <a:pt x="0" y="0"/>
                </a:lnTo>
                <a:lnTo>
                  <a:pt x="0" y="1536632"/>
                </a:lnTo>
                <a:lnTo>
                  <a:pt x="1683562" y="1536632"/>
                </a:lnTo>
                <a:lnTo>
                  <a:pt x="16835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3B5D209FCE46B8993099B5942113" ma:contentTypeVersion="14" ma:contentTypeDescription="Create a new document." ma:contentTypeScope="" ma:versionID="c11e30cf3023bdb8895bc77b28e2dc79">
  <xsd:schema xmlns:xsd="http://www.w3.org/2001/XMLSchema" xmlns:xs="http://www.w3.org/2001/XMLSchema" xmlns:p="http://schemas.microsoft.com/office/2006/metadata/properties" xmlns:ns2="10cdf810-e18a-412c-8a38-421e1636739e" xmlns:ns3="7c59e408-e835-4c5f-9c79-278f673c1ab5" targetNamespace="http://schemas.microsoft.com/office/2006/metadata/properties" ma:root="true" ma:fieldsID="73f71593fb9561b5d0bc59091b7074bb" ns2:_="" ns3:_="">
    <xsd:import namespace="10cdf810-e18a-412c-8a38-421e1636739e"/>
    <xsd:import namespace="7c59e408-e835-4c5f-9c79-278f673c1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f810-e18a-412c-8a38-421e16367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349797-2e55-4d2a-ae91-6a48e38c39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9e408-e835-4c5f-9c79-278f673c1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df810-e18a-412c-8a38-421e163673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76D919-DB75-4580-91A5-AB590D442E71}"/>
</file>

<file path=customXml/itemProps2.xml><?xml version="1.0" encoding="utf-8"?>
<ds:datastoreItem xmlns:ds="http://schemas.openxmlformats.org/officeDocument/2006/customXml" ds:itemID="{CF5F4C15-1333-404A-AA0D-DA7ABEBC46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44E95-1AE8-4CAC-A743-3447A1B07983}">
  <ds:schemaRefs>
    <ds:schemaRef ds:uri="5b835091-8da9-4aa7-93a1-df8dc2b02031"/>
    <ds:schemaRef ds:uri="6d42ec9f-e838-4172-9afc-12bcc040abe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147</cp:revision>
  <dcterms:created xsi:type="dcterms:W3CDTF">2006-08-16T00:00:00Z</dcterms:created>
  <dcterms:modified xsi:type="dcterms:W3CDTF">2024-03-20T15:00:23Z</dcterms:modified>
  <dc:identifier>DAF_gjvzfic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2024-03-14T19:21:12Z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0b29f743-5c59-4a60-a579-bea01093f517</vt:lpwstr>
  </property>
  <property fmtid="{D5CDD505-2E9C-101B-9397-08002B2CF9AE}" pid="8" name="MSIP_Label_b73649dc-6fee-4eb8-a128-734c3c842ea8_ContentBits">
    <vt:lpwstr>0</vt:lpwstr>
  </property>
  <property fmtid="{D5CDD505-2E9C-101B-9397-08002B2CF9AE}" pid="9" name="ContentTypeId">
    <vt:lpwstr>0x01010091A2CE9229D60847BBD5CF55BCC61361</vt:lpwstr>
  </property>
  <property fmtid="{D5CDD505-2E9C-101B-9397-08002B2CF9AE}" pid="10" name="MediaServiceImageTags">
    <vt:lpwstr/>
  </property>
</Properties>
</file>